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8DAB5-9ABB-4F45-AB0C-87933510EBC1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238E0-632B-9C44-A955-9054B7853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70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238E0-632B-9C44-A955-9054B7853C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89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Leçon</a:t>
            </a:r>
            <a:r>
              <a:rPr lang="en-US" dirty="0" smtClean="0"/>
              <a:t>: https://</a:t>
            </a:r>
            <a:r>
              <a:rPr lang="en-US" dirty="0" err="1" smtClean="0"/>
              <a:t>www.lawlessfrench.com</a:t>
            </a:r>
            <a:r>
              <a:rPr lang="en-US" dirty="0" smtClean="0"/>
              <a:t>/grammar/savoir-</a:t>
            </a:r>
            <a:r>
              <a:rPr lang="en-US" dirty="0" err="1" smtClean="0"/>
              <a:t>vs</a:t>
            </a:r>
            <a:r>
              <a:rPr lang="en-US" dirty="0" smtClean="0"/>
              <a:t>-</a:t>
            </a:r>
            <a:r>
              <a:rPr lang="en-US" dirty="0" err="1" smtClean="0"/>
              <a:t>connaitre</a:t>
            </a:r>
            <a:r>
              <a:rPr lang="en-US" dirty="0" smtClean="0"/>
              <a:t>/</a:t>
            </a:r>
          </a:p>
          <a:p>
            <a:r>
              <a:rPr lang="en-US" dirty="0" smtClean="0"/>
              <a:t>Quiz: https://</a:t>
            </a:r>
            <a:r>
              <a:rPr lang="en-US" dirty="0" err="1" smtClean="0"/>
              <a:t>www.lawlessfrench.com</a:t>
            </a:r>
            <a:r>
              <a:rPr lang="en-US" dirty="0" smtClean="0"/>
              <a:t>/quizzes-and-tests/savoir-</a:t>
            </a:r>
            <a:r>
              <a:rPr lang="en-US" dirty="0" err="1" smtClean="0"/>
              <a:t>vs</a:t>
            </a:r>
            <a:r>
              <a:rPr lang="en-US" dirty="0" smtClean="0"/>
              <a:t>-</a:t>
            </a:r>
            <a:r>
              <a:rPr lang="en-US" dirty="0" err="1" smtClean="0"/>
              <a:t>connaitre</a:t>
            </a:r>
            <a:r>
              <a:rPr lang="en-US" dirty="0" smtClean="0"/>
              <a:t>-quiz/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238E0-632B-9C44-A955-9054B7853C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42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9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1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4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5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5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8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0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2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4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8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6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BA68-1490-0E4D-BAD4-B05DBADC8310}" type="datetimeFigureOut">
              <a:rPr lang="en-US" smtClean="0"/>
              <a:t>18-02-06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79B40-A950-3946-9B25-08EDEEA42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0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wlessfrench.com/grammar/savoir-vs-connaitre/" TargetMode="External"/><Relationship Id="rId4" Type="http://schemas.openxmlformats.org/officeDocument/2006/relationships/hyperlink" Target="https://www.lawlessfrench.com/quizzes-and-tests/savoir-vs-connaitre-quiz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01675"/>
            <a:ext cx="7772400" cy="1470025"/>
          </a:xfrm>
        </p:spPr>
        <p:txBody>
          <a:bodyPr/>
          <a:lstStyle/>
          <a:p>
            <a:r>
              <a:rPr lang="en-US" dirty="0" smtClean="0"/>
              <a:t>Savoir vs. </a:t>
            </a:r>
            <a:r>
              <a:rPr lang="en-US" dirty="0" err="1" smtClean="0"/>
              <a:t>Conna</a:t>
            </a:r>
            <a:r>
              <a:rPr lang="en-US" dirty="0" err="1" smtClean="0"/>
              <a:t>ître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0950"/>
            <a:ext cx="6400800" cy="1752600"/>
          </a:xfrm>
        </p:spPr>
        <p:txBody>
          <a:bodyPr/>
          <a:lstStyle/>
          <a:p>
            <a:r>
              <a:rPr lang="en-US" dirty="0" err="1" smtClean="0"/>
              <a:t>Tir</a:t>
            </a:r>
            <a:r>
              <a:rPr lang="en-US" dirty="0" err="1" smtClean="0"/>
              <a:t>é</a:t>
            </a:r>
            <a:r>
              <a:rPr lang="en-US" dirty="0" smtClean="0"/>
              <a:t> de: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www.lawlessfrench.com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1344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3366FF"/>
                </a:solidFill>
              </a:rPr>
              <a:t>savoir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S’il</a:t>
            </a:r>
            <a:r>
              <a:rPr lang="en-US" dirty="0" smtClean="0"/>
              <a:t> y a un </a:t>
            </a:r>
            <a:r>
              <a:rPr lang="en-US" b="1" dirty="0" err="1" smtClean="0"/>
              <a:t>verbe</a:t>
            </a:r>
            <a:r>
              <a:rPr lang="en-US" dirty="0" smtClean="0"/>
              <a:t> apr</a:t>
            </a:r>
            <a:r>
              <a:rPr lang="en-US" dirty="0" smtClean="0"/>
              <a:t>ès</a:t>
            </a:r>
            <a:r>
              <a:rPr lang="is-IS" dirty="0" smtClean="0"/>
              <a:t>…</a:t>
            </a:r>
          </a:p>
          <a:p>
            <a:pPr marL="0" indent="0">
              <a:buNone/>
            </a:pPr>
            <a:r>
              <a:rPr lang="en-US" u="sng" dirty="0" err="1" smtClean="0"/>
              <a:t>À</a:t>
            </a:r>
            <a:r>
              <a:rPr lang="is-IS" u="sng" dirty="0" smtClean="0"/>
              <a:t> l’infinitif</a:t>
            </a:r>
            <a:r>
              <a:rPr lang="is-IS" dirty="0" smtClean="0"/>
              <a:t>:</a:t>
            </a:r>
            <a:endParaRPr lang="is-IS" u="sng" dirty="0"/>
          </a:p>
          <a:p>
            <a:pPr marL="0" indent="0">
              <a:buNone/>
            </a:pPr>
            <a:r>
              <a:rPr lang="en-US" dirty="0" smtClean="0"/>
              <a:t>Il ne </a:t>
            </a:r>
            <a:r>
              <a:rPr lang="en-US" dirty="0" err="1" smtClean="0">
                <a:solidFill>
                  <a:srgbClr val="3366FF"/>
                </a:solidFill>
              </a:rPr>
              <a:t>sait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pas </a:t>
            </a:r>
            <a:r>
              <a:rPr lang="en-US" b="1" dirty="0" err="1" smtClean="0"/>
              <a:t>nager</a:t>
            </a:r>
            <a:r>
              <a:rPr lang="en-US" dirty="0" smtClean="0"/>
              <a:t>. = </a:t>
            </a:r>
            <a:r>
              <a:rPr lang="en-US" sz="2400" dirty="0" smtClean="0"/>
              <a:t>He doesn’t know how to swim.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u="sng" dirty="0" err="1" smtClean="0"/>
              <a:t>Dans</a:t>
            </a:r>
            <a:r>
              <a:rPr lang="en-US" u="sng" dirty="0" smtClean="0"/>
              <a:t> </a:t>
            </a:r>
            <a:r>
              <a:rPr lang="en-US" u="sng" dirty="0" err="1" smtClean="0"/>
              <a:t>une</a:t>
            </a:r>
            <a:r>
              <a:rPr lang="en-US" u="sng" dirty="0" smtClean="0"/>
              <a:t> proposition </a:t>
            </a:r>
            <a:r>
              <a:rPr lang="en-US" u="sng" dirty="0" err="1" smtClean="0"/>
              <a:t>subordonn</a:t>
            </a:r>
            <a:r>
              <a:rPr lang="en-US" u="sng" dirty="0" err="1" smtClean="0"/>
              <a:t>ée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smtClean="0">
                <a:solidFill>
                  <a:srgbClr val="3366FF"/>
                </a:solidFill>
              </a:rPr>
              <a:t>sais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b="1" dirty="0" err="1" smtClean="0"/>
              <a:t>être</a:t>
            </a:r>
            <a:r>
              <a:rPr lang="en-US" dirty="0" smtClean="0"/>
              <a:t> en retard. = </a:t>
            </a:r>
            <a:r>
              <a:rPr lang="en-US" sz="2000" dirty="0" smtClean="0"/>
              <a:t>I know she’ll be late.</a:t>
            </a:r>
          </a:p>
          <a:p>
            <a:pPr marL="0" indent="0">
              <a:buNone/>
            </a:pPr>
            <a:r>
              <a:rPr lang="en-US" dirty="0" smtClean="0"/>
              <a:t>Il </a:t>
            </a:r>
            <a:r>
              <a:rPr lang="en-US" dirty="0" err="1" smtClean="0">
                <a:solidFill>
                  <a:srgbClr val="3366FF"/>
                </a:solidFill>
              </a:rPr>
              <a:t>sait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l’</a:t>
            </a:r>
            <a:r>
              <a:rPr lang="en-US" b="1" dirty="0" err="1" smtClean="0"/>
              <a:t>as</a:t>
            </a:r>
            <a:r>
              <a:rPr lang="en-US" b="1" dirty="0" smtClean="0"/>
              <a:t> </a:t>
            </a:r>
            <a:r>
              <a:rPr lang="en-US" b="1" dirty="0" err="1" smtClean="0"/>
              <a:t>trouv</a:t>
            </a:r>
            <a:r>
              <a:rPr lang="en-US" b="1" dirty="0" err="1" smtClean="0"/>
              <a:t>é</a:t>
            </a:r>
            <a:r>
              <a:rPr lang="en-US" dirty="0" smtClean="0"/>
              <a:t>. =</a:t>
            </a:r>
            <a:r>
              <a:rPr lang="en-US" sz="2000" dirty="0" smtClean="0"/>
              <a:t> He knows when you found it.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07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6600"/>
                </a:solidFill>
              </a:rPr>
              <a:t>conna</a:t>
            </a:r>
            <a:r>
              <a:rPr lang="en-US" dirty="0" err="1" smtClean="0">
                <a:solidFill>
                  <a:srgbClr val="FF6600"/>
                </a:solidFill>
              </a:rPr>
              <a:t>ître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S’il</a:t>
            </a:r>
            <a:r>
              <a:rPr lang="en-US" dirty="0" smtClean="0"/>
              <a:t> y a un </a:t>
            </a:r>
            <a:r>
              <a:rPr lang="en-US" b="1" dirty="0" smtClean="0"/>
              <a:t>objet direct </a:t>
            </a:r>
            <a:r>
              <a:rPr lang="en-US" dirty="0" smtClean="0"/>
              <a:t>apr</a:t>
            </a:r>
            <a:r>
              <a:rPr lang="en-US" dirty="0" smtClean="0"/>
              <a:t>ès</a:t>
            </a:r>
            <a:r>
              <a:rPr lang="is-IS" dirty="0" smtClean="0"/>
              <a:t>…</a:t>
            </a:r>
          </a:p>
          <a:p>
            <a:pPr marL="0" indent="0">
              <a:buNone/>
            </a:pPr>
            <a:r>
              <a:rPr lang="en-US" dirty="0" smtClean="0"/>
              <a:t>Elle ne </a:t>
            </a:r>
            <a:r>
              <a:rPr lang="en-US" dirty="0" err="1" smtClean="0">
                <a:solidFill>
                  <a:srgbClr val="FF6600"/>
                </a:solidFill>
              </a:rPr>
              <a:t>conna</a:t>
            </a:r>
            <a:r>
              <a:rPr lang="en-US" dirty="0" err="1" smtClean="0">
                <a:solidFill>
                  <a:srgbClr val="FF6600"/>
                </a:solidFill>
              </a:rPr>
              <a:t>ît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pas </a:t>
            </a:r>
            <a:r>
              <a:rPr lang="en-US" b="1" dirty="0" smtClean="0"/>
              <a:t>Paris</a:t>
            </a:r>
            <a:r>
              <a:rPr lang="en-US" dirty="0" smtClean="0"/>
              <a:t>. = </a:t>
            </a:r>
            <a:r>
              <a:rPr lang="en-US" sz="2400" dirty="0" smtClean="0"/>
              <a:t>She </a:t>
            </a:r>
            <a:r>
              <a:rPr lang="en-US" sz="2400" dirty="0" err="1" smtClean="0"/>
              <a:t>doesn</a:t>
            </a:r>
            <a:r>
              <a:rPr lang="uk-UA" sz="2400" dirty="0" smtClean="0"/>
              <a:t>’</a:t>
            </a:r>
            <a:r>
              <a:rPr lang="en-US" sz="2400" dirty="0" smtClean="0"/>
              <a:t>t know Paris.</a:t>
            </a:r>
          </a:p>
          <a:p>
            <a:pPr marL="0" indent="0">
              <a:buNone/>
            </a:pPr>
            <a:r>
              <a:rPr lang="en-US" dirty="0" smtClean="0"/>
              <a:t>Je </a:t>
            </a:r>
            <a:r>
              <a:rPr lang="en-US" dirty="0" err="1" smtClean="0">
                <a:solidFill>
                  <a:srgbClr val="FF6600"/>
                </a:solidFill>
              </a:rPr>
              <a:t>conna</a:t>
            </a:r>
            <a:r>
              <a:rPr lang="en-US" dirty="0" err="1" smtClean="0">
                <a:solidFill>
                  <a:srgbClr val="FF6600"/>
                </a:solidFill>
              </a:rPr>
              <a:t>îs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b="1" dirty="0" smtClean="0"/>
              <a:t>le </a:t>
            </a:r>
            <a:r>
              <a:rPr lang="en-US" b="1" dirty="0" err="1" smtClean="0"/>
              <a:t>français</a:t>
            </a:r>
            <a:r>
              <a:rPr lang="en-US" dirty="0" smtClean="0"/>
              <a:t>. </a:t>
            </a:r>
            <a:r>
              <a:rPr lang="en-US" sz="2400" dirty="0" smtClean="0"/>
              <a:t>= I know a lot of French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En </a:t>
            </a:r>
            <a:r>
              <a:rPr lang="en-US" dirty="0" err="1" smtClean="0"/>
              <a:t>g</a:t>
            </a:r>
            <a:r>
              <a:rPr lang="en-US" dirty="0" err="1" smtClean="0"/>
              <a:t>énéral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6600"/>
                </a:solidFill>
              </a:rPr>
              <a:t>connaître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/>
              <a:t>ici</a:t>
            </a:r>
            <a:r>
              <a:rPr lang="en-US" dirty="0" smtClean="0"/>
              <a:t> </a:t>
            </a:r>
            <a:r>
              <a:rPr lang="en-US" dirty="0" err="1" smtClean="0"/>
              <a:t>veut</a:t>
            </a:r>
            <a:r>
              <a:rPr lang="en-US" dirty="0" smtClean="0"/>
              <a:t> dire “to be familiar with”.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037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utilise</a:t>
            </a:r>
            <a:r>
              <a:rPr lang="en-US" dirty="0" smtClean="0"/>
              <a:t> les </a:t>
            </a:r>
            <a:r>
              <a:rPr lang="en-US" dirty="0" err="1" smtClean="0"/>
              <a:t>deux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know a bit of information:</a:t>
            </a:r>
          </a:p>
          <a:p>
            <a:pPr marL="0" indent="0">
              <a:buNone/>
            </a:pPr>
            <a:r>
              <a:rPr lang="en-US" dirty="0" smtClean="0"/>
              <a:t>Je ne </a:t>
            </a:r>
            <a:r>
              <a:rPr lang="en-US" dirty="0" smtClean="0">
                <a:solidFill>
                  <a:srgbClr val="3366FF"/>
                </a:solidFill>
              </a:rPr>
              <a:t>sais</a:t>
            </a:r>
            <a:r>
              <a:rPr lang="en-US" dirty="0" smtClean="0"/>
              <a:t> pas son </a:t>
            </a:r>
            <a:r>
              <a:rPr lang="en-US" dirty="0" err="1" smtClean="0"/>
              <a:t>num</a:t>
            </a:r>
            <a:r>
              <a:rPr lang="en-US" dirty="0" err="1" smtClean="0"/>
              <a:t>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Je ne </a:t>
            </a:r>
            <a:r>
              <a:rPr lang="en-US" dirty="0" err="1" smtClean="0">
                <a:solidFill>
                  <a:srgbClr val="FF6600"/>
                </a:solidFill>
              </a:rPr>
              <a:t>connais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pas son </a:t>
            </a:r>
            <a:r>
              <a:rPr lang="en-US" dirty="0" err="1" smtClean="0"/>
              <a:t>numéro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 know by heart:</a:t>
            </a:r>
          </a:p>
          <a:p>
            <a:pPr marL="0" indent="0">
              <a:buNone/>
            </a:pPr>
            <a:r>
              <a:rPr lang="en-US" dirty="0" smtClean="0"/>
              <a:t>Nous </a:t>
            </a:r>
            <a:r>
              <a:rPr lang="en-US" dirty="0" err="1" smtClean="0">
                <a:solidFill>
                  <a:srgbClr val="3366FF"/>
                </a:solidFill>
              </a:rPr>
              <a:t>savons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2 </a:t>
            </a:r>
            <a:r>
              <a:rPr lang="en-US" dirty="0" err="1" smtClean="0"/>
              <a:t>po</a:t>
            </a:r>
            <a:r>
              <a:rPr lang="en-US" dirty="0" err="1" smtClean="0"/>
              <a:t>èmes</a:t>
            </a:r>
            <a:r>
              <a:rPr lang="en-US" dirty="0" smtClean="0"/>
              <a:t> par </a:t>
            </a:r>
            <a:r>
              <a:rPr lang="en-US" dirty="0" err="1" smtClean="0"/>
              <a:t>coeur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Nous </a:t>
            </a:r>
            <a:r>
              <a:rPr lang="en-US" dirty="0" err="1" smtClean="0">
                <a:solidFill>
                  <a:srgbClr val="FF6600"/>
                </a:solidFill>
              </a:rPr>
              <a:t>connaissons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2 </a:t>
            </a:r>
            <a:r>
              <a:rPr lang="en-US" dirty="0" err="1" smtClean="0"/>
              <a:t>poèmes</a:t>
            </a:r>
            <a:r>
              <a:rPr lang="en-US" dirty="0" smtClean="0"/>
              <a:t> par </a:t>
            </a:r>
            <a:r>
              <a:rPr lang="en-US" dirty="0" err="1" smtClean="0"/>
              <a:t>coeur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45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Leçon</a:t>
            </a:r>
            <a:r>
              <a:rPr lang="en-US" dirty="0" smtClean="0"/>
              <a:t> &amp; </a:t>
            </a:r>
            <a:r>
              <a:rPr lang="en-US" smtClean="0"/>
              <a:t>Un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/>
              <a:t>l</a:t>
            </a:r>
            <a:r>
              <a:rPr lang="en-US" dirty="0" err="1" smtClean="0"/>
              <a:t>eçon</a:t>
            </a:r>
            <a:r>
              <a:rPr lang="en-US" dirty="0" smtClean="0"/>
              <a:t> se </a:t>
            </a:r>
            <a:r>
              <a:rPr lang="en-US" dirty="0" err="1" smtClean="0"/>
              <a:t>trouve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ici</a:t>
            </a:r>
            <a:r>
              <a:rPr lang="en-US" dirty="0" smtClean="0"/>
              <a:t>.</a:t>
            </a:r>
          </a:p>
          <a:p>
            <a:r>
              <a:rPr lang="en-US" dirty="0" smtClean="0"/>
              <a:t>Il y a un quiz </a:t>
            </a:r>
            <a:r>
              <a:rPr lang="en-US" dirty="0" err="1" smtClean="0">
                <a:hlinkClick r:id="rId4"/>
              </a:rPr>
              <a:t>ici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193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97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233</Words>
  <Application>Microsoft Macintosh PowerPoint</Application>
  <PresentationFormat>On-screen Show (4:3)</PresentationFormat>
  <Paragraphs>32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Savoir vs. Connaître</vt:lpstr>
      <vt:lpstr>Quand utiliser savoir?</vt:lpstr>
      <vt:lpstr>Quand utiliser connaître?</vt:lpstr>
      <vt:lpstr>Quand utilise les deux?</vt:lpstr>
      <vt:lpstr>La Leçon &amp; Un Quiz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Savoir vs. Connaître</dc:title>
  <dc:creator>rubina khan</dc:creator>
  <cp:lastModifiedBy>rubina khan</cp:lastModifiedBy>
  <cp:revision>14</cp:revision>
  <dcterms:created xsi:type="dcterms:W3CDTF">2018-02-06T10:56:00Z</dcterms:created>
  <dcterms:modified xsi:type="dcterms:W3CDTF">2018-02-06T11:11:13Z</dcterms:modified>
</cp:coreProperties>
</file>